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7" r:id="rId6"/>
    <p:sldMasterId id="2147483663" r:id="rId7"/>
    <p:sldMasterId id="2147483672" r:id="rId8"/>
    <p:sldMasterId id="2147483678" r:id="rId9"/>
    <p:sldMasterId id="2147483683" r:id="rId10"/>
    <p:sldMasterId id="2147483687" r:id="rId11"/>
    <p:sldMasterId id="2147483692" r:id="rId12"/>
  </p:sldMasterIdLst>
  <p:notesMasterIdLst>
    <p:notesMasterId r:id="rId20"/>
  </p:notesMasterIdLst>
  <p:handoutMasterIdLst>
    <p:handoutMasterId r:id="rId21"/>
  </p:handoutMasterIdLst>
  <p:sldIdLst>
    <p:sldId id="2146847690" r:id="rId13"/>
    <p:sldId id="2146847684" r:id="rId14"/>
    <p:sldId id="2146847701" r:id="rId15"/>
    <p:sldId id="2146847708" r:id="rId16"/>
    <p:sldId id="443" r:id="rId17"/>
    <p:sldId id="449" r:id="rId18"/>
    <p:sldId id="21468477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E8BCB8-C88C-29CA-9CE3-53A60556FC8A}" name="Sundvick, Michelle" initials="MS" userId="S::MSundvick@cgf.com::1a1b2d22-7827-4cd9-b8a1-ac9a3fd158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999"/>
    <a:srgbClr val="2B4EFD"/>
    <a:srgbClr val="F1F1F1"/>
    <a:srgbClr val="1E1E1E"/>
    <a:srgbClr val="FCFDFF"/>
    <a:srgbClr val="DDDDDD"/>
    <a:srgbClr val="BBBBBB"/>
    <a:srgbClr val="BEE5F0"/>
    <a:srgbClr val="000000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71B0E-49A6-4903-B882-BC6D107C55DC}" v="4" dt="2025-08-08T15:10:13.78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0511F7-188E-494B-92D0-13D01D9FC2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C055-6C7E-7029-91A3-351FB5E0F1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FDFA-DE0B-C84F-9488-4FC582AC902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6CD99-479D-6541-4E8A-D4E3C8633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1C47-382E-1537-EC8C-0A10841B82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3132-7D3B-4C46-BDB5-A2C6882B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9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F7CC6-2F9D-8649-9C36-C680488488A5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8D42-9EDD-2041-ACE6-42821F18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08D42-9EDD-2041-ACE6-42821F18E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08D42-9EDD-2041-ACE6-42821F18E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08D42-9EDD-2041-ACE6-42821F18E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AD8B-E432-F7E2-2E6B-BD91F4B9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69" y="1619733"/>
            <a:ext cx="11160127" cy="39243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4000"/>
              </a:lnSpc>
              <a:spcBef>
                <a:spcPts val="0"/>
              </a:spcBef>
              <a:defRPr sz="1800">
                <a:solidFill>
                  <a:srgbClr val="161616"/>
                </a:solidFill>
              </a:defRPr>
            </a:lvl1pPr>
            <a:lvl2pPr>
              <a:lnSpc>
                <a:spcPct val="114000"/>
              </a:lnSpc>
              <a:spcBef>
                <a:spcPts val="200"/>
              </a:spcBef>
              <a:defRPr sz="1600">
                <a:solidFill>
                  <a:srgbClr val="161616"/>
                </a:solidFill>
              </a:defRPr>
            </a:lvl2pPr>
            <a:lvl3pPr>
              <a:lnSpc>
                <a:spcPct val="114000"/>
              </a:lnSpc>
              <a:spcBef>
                <a:spcPts val="200"/>
              </a:spcBef>
              <a:defRPr sz="1400">
                <a:solidFill>
                  <a:srgbClr val="161616"/>
                </a:solidFill>
              </a:defRPr>
            </a:lvl3pPr>
            <a:lvl4pPr>
              <a:lnSpc>
                <a:spcPct val="114000"/>
              </a:lnSpc>
              <a:spcBef>
                <a:spcPts val="200"/>
              </a:spcBef>
              <a:defRPr>
                <a:solidFill>
                  <a:srgbClr val="161616"/>
                </a:solidFill>
              </a:defRPr>
            </a:lvl4pPr>
            <a:lvl5pPr>
              <a:lnSpc>
                <a:spcPct val="114000"/>
              </a:lnSpc>
              <a:spcBef>
                <a:spcPts val="200"/>
              </a:spcBef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90323B-6916-53A0-BF21-E3A50D21D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268414"/>
            <a:ext cx="11160125" cy="246144"/>
          </a:xfrm>
        </p:spPr>
        <p:txBody>
          <a:bodyPr lIns="0" tIns="0" rIns="0" bIns="0"/>
          <a:lstStyle>
            <a:lvl1pPr>
              <a:defRPr sz="1800" b="0" i="0">
                <a:solidFill>
                  <a:srgbClr val="161616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15E3194D-B525-245D-E0F8-25054EF8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2" y="701556"/>
            <a:ext cx="11203521" cy="4163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AB4467-DE14-8FB4-B69D-25090247A38E}"/>
              </a:ext>
            </a:extLst>
          </p:cNvPr>
          <p:cNvCxnSpPr/>
          <p:nvPr userDrawn="1"/>
        </p:nvCxnSpPr>
        <p:spPr>
          <a:xfrm>
            <a:off x="515938" y="6227380"/>
            <a:ext cx="1116012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19CEDA76-838F-C33C-03C1-5DC8A47ED41B}"/>
              </a:ext>
            </a:extLst>
          </p:cNvPr>
          <p:cNvSpPr txBox="1">
            <a:spLocks/>
          </p:cNvSpPr>
          <p:nvPr userDrawn="1"/>
        </p:nvSpPr>
        <p:spPr>
          <a:xfrm>
            <a:off x="515937" y="6382383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8058736-A607-2C23-8331-11257E945C97}"/>
              </a:ext>
            </a:extLst>
          </p:cNvPr>
          <p:cNvSpPr txBox="1">
            <a:spLocks/>
          </p:cNvSpPr>
          <p:nvPr userDrawn="1"/>
        </p:nvSpPr>
        <p:spPr>
          <a:xfrm>
            <a:off x="719622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FC608-C746-3CC8-DC37-52BB7EED5FD2}"/>
              </a:ext>
            </a:extLst>
          </p:cNvPr>
          <p:cNvSpPr txBox="1">
            <a:spLocks/>
          </p:cNvSpPr>
          <p:nvPr userDrawn="1"/>
        </p:nvSpPr>
        <p:spPr>
          <a:xfrm>
            <a:off x="7470820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Driven by your success.</a:t>
            </a:r>
          </a:p>
        </p:txBody>
      </p:sp>
    </p:spTree>
    <p:extLst>
      <p:ext uri="{BB962C8B-B14F-4D97-AF65-F5344CB8AC3E}">
        <p14:creationId xmlns:p14="http://schemas.microsoft.com/office/powerpoint/2010/main" val="214904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05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507685-B133-3910-B7FF-F8043B105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F8C80AB-7846-3272-81B1-C35D37CC38F0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3984C-1CD1-1FD7-141F-FD7D7C13A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91966E-30D9-D80E-58E5-EFD4CD03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79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2334D-EC3E-1A28-F0AF-DA66738B2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2191996" cy="68579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1BCB6-793E-CDA6-A525-F608B0C41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4B254C3-D7EB-0E58-AE95-55D3196001CB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EFD0-757E-76CE-BB02-E892253D6B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272265-9D34-E9DF-77C7-834559B8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21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28C31-5CD3-E70C-BCE7-0EA158728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12464-3905-070E-D0CF-57DAD9966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769644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3F992-1FD0-F715-ACF7-0AC2B84EE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1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D311A-1BD6-095B-B885-CE45E38E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769644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47F44704-9E00-E661-B86E-E17EDFF7E1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38" y="4384964"/>
            <a:ext cx="6477144" cy="17348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5400" b="1" i="0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>
              <a:buNone/>
              <a:defRPr sz="4400" b="1" i="0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2pPr>
            <a:lvl3pPr marL="914400" indent="0">
              <a:buNone/>
              <a:defRPr sz="4400" b="1" i="0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3pPr>
            <a:lvl4pPr marL="1371600" indent="0">
              <a:buNone/>
              <a:defRPr sz="4400" b="1" i="0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4pPr>
            <a:lvl5pPr marL="1828800" indent="0">
              <a:buNone/>
              <a:defRPr sz="4400" b="1" i="0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C2640-5CF1-AF66-E9B8-851E8EEF7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900" y="0"/>
            <a:ext cx="8547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D311A-1BD6-095B-B885-CE45E38E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C0A40-0344-E880-8557-A442D6585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6D04A85-053A-4777-8147-9941AF06E363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351F1B-D9A9-2609-36D5-B4C9C397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153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05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507685-B133-3910-B7FF-F8043B105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F8C80AB-7846-3272-81B1-C35D37CC38F0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3984C-1CD1-1FD7-141F-FD7D7C13A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91966E-30D9-D80E-58E5-EFD4CD03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52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507685-B133-3910-B7FF-F8043B105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F8C80AB-7846-3272-81B1-C35D37CC38F0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3984C-1CD1-1FD7-141F-FD7D7C13A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91966E-30D9-D80E-58E5-EFD4CD03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36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507685-B133-3910-B7FF-F8043B105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F8C80AB-7846-3272-81B1-C35D37CC38F0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3984C-1CD1-1FD7-141F-FD7D7C13A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91966E-30D9-D80E-58E5-EFD4CD03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1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2334D-EC3E-1A28-F0AF-DA66738B2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2191996" cy="68579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B1BCB6-793E-CDA6-A525-F608B0C41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212222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4B254C3-D7EB-0E58-AE95-55D3196001CB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EFD0-757E-76CE-BB02-E892253D6B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272265-9D34-E9DF-77C7-834559B8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15623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16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69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0FD9-90F6-5C9F-D19B-46A6E51A9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932331"/>
            <a:ext cx="5256212" cy="39087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5B899-2D88-AEC3-57F2-00631757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9487" y="1932331"/>
            <a:ext cx="5616575" cy="39087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70F6B2CA-5762-3937-B65F-C3E28F9CD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268414"/>
            <a:ext cx="11160125" cy="246144"/>
          </a:xfrm>
        </p:spPr>
        <p:txBody>
          <a:bodyPr lIns="0" tIns="0" rIns="0" bIns="0"/>
          <a:lstStyle>
            <a:lvl1pPr>
              <a:defRPr sz="1800" b="0" i="0">
                <a:solidFill>
                  <a:srgbClr val="161616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C91710E-09CB-DB74-7398-8C8D6363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2" y="701556"/>
            <a:ext cx="11203521" cy="4163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535C83A-636F-5320-9F8E-3320BA3A7889}"/>
              </a:ext>
            </a:extLst>
          </p:cNvPr>
          <p:cNvSpPr txBox="1">
            <a:spLocks/>
          </p:cNvSpPr>
          <p:nvPr userDrawn="1"/>
        </p:nvSpPr>
        <p:spPr>
          <a:xfrm>
            <a:off x="515937" y="6382383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AFC642B-053D-1FD7-58DE-B4E7E16597EB}"/>
              </a:ext>
            </a:extLst>
          </p:cNvPr>
          <p:cNvSpPr txBox="1">
            <a:spLocks/>
          </p:cNvSpPr>
          <p:nvPr userDrawn="1"/>
        </p:nvSpPr>
        <p:spPr>
          <a:xfrm>
            <a:off x="719622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A8E301-004D-BF1D-70BB-1BEE2C381FDE}"/>
              </a:ext>
            </a:extLst>
          </p:cNvPr>
          <p:cNvCxnSpPr/>
          <p:nvPr userDrawn="1"/>
        </p:nvCxnSpPr>
        <p:spPr>
          <a:xfrm>
            <a:off x="515938" y="6227380"/>
            <a:ext cx="1116012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02F771C-FEB1-73C4-EA15-43187A2FA110}"/>
              </a:ext>
            </a:extLst>
          </p:cNvPr>
          <p:cNvSpPr txBox="1">
            <a:spLocks/>
          </p:cNvSpPr>
          <p:nvPr userDrawn="1"/>
        </p:nvSpPr>
        <p:spPr>
          <a:xfrm>
            <a:off x="7470820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Driven by your success.</a:t>
            </a:r>
          </a:p>
        </p:txBody>
      </p:sp>
    </p:spTree>
    <p:extLst>
      <p:ext uri="{BB962C8B-B14F-4D97-AF65-F5344CB8AC3E}">
        <p14:creationId xmlns:p14="http://schemas.microsoft.com/office/powerpoint/2010/main" val="135248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D311A-1BD6-095B-B885-CE45E38E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C0A40-0344-E880-8557-A442D6585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6D04A85-053A-4777-8147-9941AF06E363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351F1B-D9A9-2609-36D5-B4C9C397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73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2053" y="0"/>
            <a:ext cx="12214053" cy="687040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8C80AB-7846-3272-81B1-C35D37CC38F0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352233-962B-4955-B460-2D47760EB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DB7CFE-0FDE-4B30-925B-E8AC549C9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ACE241-C1D6-42A8-A38F-941E716F4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8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2334D-EC3E-1A28-F0AF-DA66738B2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2191996" cy="685799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4B254C3-D7EB-0E58-AE95-55D3196001CB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accent3"/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406D9-F61F-C725-2B75-81E118244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937B1A-3CDD-41B9-96DE-2D7880A60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813B68-7AF5-4433-85A2-4DB7A6C96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6544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2334D-EC3E-1A28-F0AF-DA66738B2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0"/>
            <a:ext cx="12191994" cy="685799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4B254C3-D7EB-0E58-AE95-55D3196001CB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accent3"/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F44DE3-AF53-4591-92EA-16E7DB184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9870FC-A029-4C1A-910D-419387E1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3D8A7-3B15-4523-AC32-78D7C7B2B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4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28C31-5CD3-E70C-BCE7-0EA158728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F1C40D-C3A4-4A43-9AA5-38B6F9EBB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929464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1216D79-70BE-4ADF-A62F-5F0CEB67F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99917"/>
            <a:ext cx="5197629" cy="3244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8F7669-D1CE-4B74-B1FC-39204D03A675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5555A-4EFB-427E-BE9D-ED110E0E0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7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3F992-1FD0-F715-ACF7-0AC2B84EE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D311A-1BD6-095B-B885-CE45E38E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929464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690860C-B5E9-4941-91FD-51AA914A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99917"/>
            <a:ext cx="5197629" cy="3244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94B1429-DFFA-4E54-842F-103126F2D738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9801-E9C2-4E06-92D0-72F3B635AE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9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AC2640-5CF1-AF66-E9B8-851E8EEF7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900" y="0"/>
            <a:ext cx="8547100" cy="6858000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200A7D9-602B-4DB8-914A-C39EFD0D7825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C7A927-9D12-44BA-AD5C-15E5D4D88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4253941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6081C9-BBB3-4BD8-B9D5-1323D98EF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24394"/>
            <a:ext cx="5197629" cy="3244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32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D311A-1BD6-095B-B885-CE45E38E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C0A40-0344-E880-8557-A442D6585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6D04A85-053A-4777-8147-9941AF06E363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B351F1B-D9A9-2609-36D5-B4C9C397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832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877F06-7CE9-6795-CC14-676A51CDF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2053" y="0"/>
            <a:ext cx="12214053" cy="687040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8C80AB-7846-3272-81B1-C35D37CC38F0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bg1">
                    <a:lumMod val="85000"/>
                  </a:schemeClr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A7F00-CF2F-B6DB-FD42-6B3F174A0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8" y="462429"/>
            <a:ext cx="2525949" cy="1165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352233-962B-4955-B460-2D47760EB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DB7CFE-0FDE-4B30-925B-E8AC549C9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rgbClr val="FCFDFE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80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2334D-EC3E-1A28-F0AF-DA66738B2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2191996" cy="685799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4B254C3-D7EB-0E58-AE95-55D3196001CB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accent3"/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406D9-F61F-C725-2B75-81E118244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937B1A-3CDD-41B9-96DE-2D7880A60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813B68-7AF5-4433-85A2-4DB7A6C96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8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3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0FD9-90F6-5C9F-D19B-46A6E51A9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932331"/>
            <a:ext cx="3524434" cy="39087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70F6B2CA-5762-3937-B65F-C3E28F9CD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268414"/>
            <a:ext cx="11160125" cy="246144"/>
          </a:xfrm>
        </p:spPr>
        <p:txBody>
          <a:bodyPr lIns="0" tIns="0" rIns="0" bIns="0"/>
          <a:lstStyle>
            <a:lvl1pPr>
              <a:defRPr sz="1800" b="0" i="0">
                <a:solidFill>
                  <a:srgbClr val="161616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1C91710E-09CB-DB74-7398-8C8D6363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2" y="701556"/>
            <a:ext cx="11203521" cy="4163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8A353C-5A0A-7B38-0169-396B8048F2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3783" y="1932331"/>
            <a:ext cx="3524434" cy="39087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991BC6-0B78-C092-2189-2C930B0337D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51629" y="1932331"/>
            <a:ext cx="3524434" cy="39087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9C642A2D-59A6-4F2A-FD77-E64E782CC0D0}"/>
              </a:ext>
            </a:extLst>
          </p:cNvPr>
          <p:cNvSpPr txBox="1">
            <a:spLocks/>
          </p:cNvSpPr>
          <p:nvPr userDrawn="1"/>
        </p:nvSpPr>
        <p:spPr>
          <a:xfrm>
            <a:off x="515937" y="6382383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B5E6EBF-A70B-E1A4-A2FA-DEBDD96E1056}"/>
              </a:ext>
            </a:extLst>
          </p:cNvPr>
          <p:cNvSpPr txBox="1">
            <a:spLocks/>
          </p:cNvSpPr>
          <p:nvPr userDrawn="1"/>
        </p:nvSpPr>
        <p:spPr>
          <a:xfrm>
            <a:off x="719622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69F87D-40BB-6DF4-7853-AB305D615F01}"/>
              </a:ext>
            </a:extLst>
          </p:cNvPr>
          <p:cNvCxnSpPr/>
          <p:nvPr userDrawn="1"/>
        </p:nvCxnSpPr>
        <p:spPr>
          <a:xfrm>
            <a:off x="515938" y="6227380"/>
            <a:ext cx="1116012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6A2AC1C-5BAD-A1D6-3E67-461502EF04C0}"/>
              </a:ext>
            </a:extLst>
          </p:cNvPr>
          <p:cNvSpPr txBox="1">
            <a:spLocks/>
          </p:cNvSpPr>
          <p:nvPr userDrawn="1"/>
        </p:nvSpPr>
        <p:spPr>
          <a:xfrm>
            <a:off x="7470820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Driven by your success.</a:t>
            </a:r>
          </a:p>
        </p:txBody>
      </p:sp>
    </p:spTree>
    <p:extLst>
      <p:ext uri="{BB962C8B-B14F-4D97-AF65-F5344CB8AC3E}">
        <p14:creationId xmlns:p14="http://schemas.microsoft.com/office/powerpoint/2010/main" val="281616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2334D-EC3E-1A28-F0AF-DA66738B2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0"/>
            <a:ext cx="12191994" cy="685799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4B254C3-D7EB-0E58-AE95-55D3196001CB}"/>
              </a:ext>
            </a:extLst>
          </p:cNvPr>
          <p:cNvSpPr txBox="1">
            <a:spLocks/>
          </p:cNvSpPr>
          <p:nvPr userDrawn="1"/>
        </p:nvSpPr>
        <p:spPr>
          <a:xfrm>
            <a:off x="515938" y="6306532"/>
            <a:ext cx="2149539" cy="18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fontAlgn="t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FCFDFE"/>
                </a:solidFill>
                <a:latin typeface="Canaccord Effra" panose="020B0603020203020204" pitchFamily="34" charset="0"/>
                <a:ea typeface="+mn-ea"/>
                <a:cs typeface="Canaccord Effra" panose="020B0603020203020204" pitchFamily="34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900" b="0">
                <a:solidFill>
                  <a:schemeClr val="accent3"/>
                </a:solidFill>
                <a:latin typeface="Canaccord Effra Light" panose="020B0403020203020204" pitchFamily="34" charset="0"/>
                <a:cs typeface="Canaccord Effra Light" panose="020B0403020203020204" pitchFamily="34" charset="0"/>
              </a:rPr>
              <a:t>PRIVATE &amp; CONFIDENTAL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F44DE3-AF53-4591-92EA-16E7DB184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34917"/>
            <a:ext cx="4714430" cy="10541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800" b="1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9870FC-A029-4C1A-910D-419387E1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38318"/>
            <a:ext cx="5197629" cy="669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D3C16-DDA5-49C2-985C-33D6E8E10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8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P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28C31-5CD3-E70C-BCE7-0EA158728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8ABC7-6F50-4158-A068-F6628446C4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F1C40D-C3A4-4A43-9AA5-38B6F9EBB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929464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1216D79-70BE-4ADF-A62F-5F0CEB67F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99917"/>
            <a:ext cx="5197629" cy="3244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8F7669-D1CE-4B74-B1FC-39204D03A675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77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3F992-1FD0-F715-ACF7-0AC2B84EE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D311A-1BD6-095B-B885-CE45E38E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3929464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40862-7092-42D9-9614-E67F127870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769" y="462429"/>
            <a:ext cx="2525947" cy="116582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90860C-B5E9-4941-91FD-51AA914A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599917"/>
            <a:ext cx="5197629" cy="3244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794B1429-DFFA-4E54-842F-103126F2D738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97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AC2640-5CF1-AF66-E9B8-851E8EEF7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900" y="0"/>
            <a:ext cx="8547100" cy="6858000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200A7D9-602B-4DB8-914A-C39EFD0D7825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C7A927-9D12-44BA-AD5C-15E5D4D88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4253941"/>
            <a:ext cx="4262250" cy="10541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1A5999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6081C9-BBB3-4BD8-B9D5-1323D98EF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24394"/>
            <a:ext cx="5197629" cy="3244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fontAlgn="t">
              <a:lnSpc>
                <a:spcPct val="114000"/>
              </a:lnSpc>
              <a:buNone/>
              <a:defRPr sz="2000" b="0" i="0">
                <a:solidFill>
                  <a:schemeClr val="tx1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1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rts/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AD8B-E432-F7E2-2E6B-BD91F4B9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419" y="1939585"/>
            <a:ext cx="6513644" cy="39242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4000"/>
              </a:lnSpc>
              <a:spcBef>
                <a:spcPts val="0"/>
              </a:spcBef>
              <a:defRPr>
                <a:solidFill>
                  <a:srgbClr val="161616"/>
                </a:solidFill>
              </a:defRPr>
            </a:lvl1pPr>
            <a:lvl2pPr>
              <a:lnSpc>
                <a:spcPct val="114000"/>
              </a:lnSpc>
              <a:spcBef>
                <a:spcPts val="200"/>
              </a:spcBef>
              <a:defRPr>
                <a:solidFill>
                  <a:srgbClr val="161616"/>
                </a:solidFill>
              </a:defRPr>
            </a:lvl2pPr>
            <a:lvl3pPr>
              <a:lnSpc>
                <a:spcPct val="114000"/>
              </a:lnSpc>
              <a:spcBef>
                <a:spcPts val="200"/>
              </a:spcBef>
              <a:defRPr>
                <a:solidFill>
                  <a:srgbClr val="161616"/>
                </a:solidFill>
              </a:defRPr>
            </a:lvl3pPr>
            <a:lvl4pPr>
              <a:lnSpc>
                <a:spcPct val="114000"/>
              </a:lnSpc>
              <a:spcBef>
                <a:spcPts val="200"/>
              </a:spcBef>
              <a:defRPr>
                <a:solidFill>
                  <a:srgbClr val="161616"/>
                </a:solidFill>
              </a:defRPr>
            </a:lvl4pPr>
            <a:lvl5pPr>
              <a:lnSpc>
                <a:spcPct val="114000"/>
              </a:lnSpc>
              <a:spcBef>
                <a:spcPts val="200"/>
              </a:spcBef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90323B-6916-53A0-BF21-E3A50D21D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2419" y="692151"/>
            <a:ext cx="6513644" cy="1039667"/>
          </a:xfrm>
        </p:spPr>
        <p:txBody>
          <a:bodyPr lIns="0" tIns="0" rIns="0" bIns="0"/>
          <a:lstStyle>
            <a:lvl1pPr>
              <a:defRPr sz="1800" b="0" i="0">
                <a:solidFill>
                  <a:srgbClr val="161616"/>
                </a:solidFill>
                <a:latin typeface="Canaccord Effra" panose="020B0603020203020204" pitchFamily="34" charset="0"/>
                <a:cs typeface="Canaccord Effra" panose="020B06030202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15E3194D-B525-245D-E0F8-25054EF8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2" y="692150"/>
            <a:ext cx="4265713" cy="9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458ADE19-753C-1154-052B-A65B7C4725DB}"/>
              </a:ext>
            </a:extLst>
          </p:cNvPr>
          <p:cNvSpPr txBox="1">
            <a:spLocks/>
          </p:cNvSpPr>
          <p:nvPr userDrawn="1"/>
        </p:nvSpPr>
        <p:spPr>
          <a:xfrm>
            <a:off x="515937" y="6382383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CAF2D9A-CF4B-D617-4DC5-EE417A5AF60B}"/>
              </a:ext>
            </a:extLst>
          </p:cNvPr>
          <p:cNvSpPr txBox="1">
            <a:spLocks/>
          </p:cNvSpPr>
          <p:nvPr userDrawn="1"/>
        </p:nvSpPr>
        <p:spPr>
          <a:xfrm>
            <a:off x="719622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43AF96-8C13-EF13-67D3-94C5DAC8457A}"/>
              </a:ext>
            </a:extLst>
          </p:cNvPr>
          <p:cNvCxnSpPr/>
          <p:nvPr userDrawn="1"/>
        </p:nvCxnSpPr>
        <p:spPr>
          <a:xfrm>
            <a:off x="515938" y="6227380"/>
            <a:ext cx="1116012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8152AD6-3539-8754-5931-853956C80BAA}"/>
              </a:ext>
            </a:extLst>
          </p:cNvPr>
          <p:cNvSpPr txBox="1">
            <a:spLocks/>
          </p:cNvSpPr>
          <p:nvPr userDrawn="1"/>
        </p:nvSpPr>
        <p:spPr>
          <a:xfrm>
            <a:off x="7470820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Driven by your success.</a:t>
            </a:r>
          </a:p>
        </p:txBody>
      </p:sp>
    </p:spTree>
    <p:extLst>
      <p:ext uri="{BB962C8B-B14F-4D97-AF65-F5344CB8AC3E}">
        <p14:creationId xmlns:p14="http://schemas.microsoft.com/office/powerpoint/2010/main" val="33327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or Charts/Imag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B11C0C-2013-48C0-C987-0C1B82EA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2" y="701556"/>
            <a:ext cx="11203521" cy="4163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B9A33FC-3576-A6E2-2BFD-DA61CFA7BD2B}"/>
              </a:ext>
            </a:extLst>
          </p:cNvPr>
          <p:cNvSpPr txBox="1">
            <a:spLocks/>
          </p:cNvSpPr>
          <p:nvPr userDrawn="1"/>
        </p:nvSpPr>
        <p:spPr>
          <a:xfrm>
            <a:off x="515937" y="6382383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93E7F3-4FBF-CB3F-EC15-A49F0BC15A8B}"/>
              </a:ext>
            </a:extLst>
          </p:cNvPr>
          <p:cNvCxnSpPr/>
          <p:nvPr userDrawn="1"/>
        </p:nvCxnSpPr>
        <p:spPr>
          <a:xfrm>
            <a:off x="515938" y="6227380"/>
            <a:ext cx="1116012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61199DF-A6C2-6EE5-6EC0-FD9F72BCBE7D}"/>
              </a:ext>
            </a:extLst>
          </p:cNvPr>
          <p:cNvSpPr txBox="1">
            <a:spLocks/>
          </p:cNvSpPr>
          <p:nvPr userDrawn="1"/>
        </p:nvSpPr>
        <p:spPr>
          <a:xfrm>
            <a:off x="7470820" y="6332556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>
                <a:latin typeface="Canaccord Effra" panose="020B0603020203020204" pitchFamily="34" charset="0"/>
                <a:cs typeface="Canaccord Effra" panose="020B0603020203020204" pitchFamily="34" charset="0"/>
              </a:rPr>
              <a:t>Driven by your success.</a:t>
            </a:r>
          </a:p>
        </p:txBody>
      </p:sp>
    </p:spTree>
    <p:extLst>
      <p:ext uri="{BB962C8B-B14F-4D97-AF65-F5344CB8AC3E}">
        <p14:creationId xmlns:p14="http://schemas.microsoft.com/office/powerpoint/2010/main" val="225916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4D287-12CF-91D7-9E69-688210E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897093-D506-2BD7-A2D5-49BFCBB89A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7309" y="2344510"/>
            <a:ext cx="4028529" cy="83058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1A5999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1A5999"/>
              </a:solidFill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0D79AEF-07C9-43AB-70D8-080A711FB0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7310" y="3278280"/>
            <a:ext cx="4028528" cy="21288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5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Content/Quot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6C44F6-2B8B-6F8F-CF57-DCD691BEBD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2893" y="2886395"/>
            <a:ext cx="3459258" cy="177450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sz="1800">
                <a:latin typeface="Canaccord Effra" panose="020B0603020203020204" pitchFamily="34" charset="0"/>
                <a:cs typeface="Canaccord Effra" panose="020B0603020203020204" pitchFamily="34" charset="0"/>
              </a:rPr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E512D6-8530-DD2D-7CD7-0BA94B9BCB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2894" y="1952625"/>
            <a:ext cx="3459258" cy="830580"/>
          </a:xfrm>
        </p:spPr>
        <p:txBody>
          <a:bodyPr>
            <a:noAutofit/>
          </a:bodyPr>
          <a:lstStyle>
            <a:lvl1pPr>
              <a:defRPr>
                <a:solidFill>
                  <a:srgbClr val="1A5999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1A5999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B736EA-F31E-AF5A-9511-8E7BE5DDA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8424" y="2886395"/>
            <a:ext cx="3142129" cy="21288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3279E-4E32-4C94-314E-3B1208A1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" y="0"/>
            <a:ext cx="23114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CCC2D-3425-C1AF-FD51-43D8D2F42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5300" y="2413000"/>
            <a:ext cx="2806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53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0FD9-90F6-5C9F-D19B-46A6E51A9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182" y="1268412"/>
            <a:ext cx="5256212" cy="4637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5B899-2D88-AEC3-57F2-00631757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9487" y="1268412"/>
            <a:ext cx="5616575" cy="4637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535C83A-636F-5320-9F8E-3320BA3A7889}"/>
              </a:ext>
            </a:extLst>
          </p:cNvPr>
          <p:cNvSpPr txBox="1">
            <a:spLocks/>
          </p:cNvSpPr>
          <p:nvPr userDrawn="1"/>
        </p:nvSpPr>
        <p:spPr>
          <a:xfrm>
            <a:off x="515937" y="6382383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9465B370-9960-4D8E-A52B-E8126154CCBD}"/>
              </a:ext>
            </a:extLst>
          </p:cNvPr>
          <p:cNvSpPr txBox="1">
            <a:spLocks/>
          </p:cNvSpPr>
          <p:nvPr userDrawn="1"/>
        </p:nvSpPr>
        <p:spPr>
          <a:xfrm>
            <a:off x="515937" y="6505367"/>
            <a:ext cx="245249" cy="153882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6D0A6-1678-9044-A9C7-9B8B31E8261A}" type="slidenum">
              <a:rPr lang="en-US" sz="1000" smtClean="0">
                <a:latin typeface="Canaccord Effra" panose="020B0603020203020204" pitchFamily="34" charset="0"/>
                <a:cs typeface="Canaccord Effra" panose="020B0603020203020204" pitchFamily="34" charset="0"/>
              </a:rPr>
              <a:pPr/>
              <a:t>‹#›</a:t>
            </a:fld>
            <a:endParaRPr lang="en-US" sz="1000" dirty="0">
              <a:latin typeface="Canaccord Effra" panose="020B0603020203020204" pitchFamily="34" charset="0"/>
              <a:cs typeface="Canaccord Effra" panose="020B0603020203020204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0E72396-7630-41A5-B451-5237C04EC589}"/>
              </a:ext>
            </a:extLst>
          </p:cNvPr>
          <p:cNvSpPr txBox="1">
            <a:spLocks/>
          </p:cNvSpPr>
          <p:nvPr userDrawn="1"/>
        </p:nvSpPr>
        <p:spPr>
          <a:xfrm>
            <a:off x="7470820" y="6455540"/>
            <a:ext cx="4205243" cy="21178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naccord Effra Light" panose="020B0403020203020204" pitchFamily="34" charset="0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latin typeface="Canaccord Effra" panose="020B0603020203020204" pitchFamily="34" charset="0"/>
                <a:cs typeface="Canaccord Effra" panose="020B0603020203020204" pitchFamily="34" charset="0"/>
              </a:rPr>
              <a:t>Driven by your success.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9304118-5CD0-4108-A5C3-732339CE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14" y="306667"/>
            <a:ext cx="11225386" cy="3854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8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DFAAE-F22D-C102-7323-197C1001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14" y="701767"/>
            <a:ext cx="11384496" cy="5397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B66A4C-A3BF-9256-E601-A6EA82FF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925735"/>
            <a:ext cx="11160125" cy="3924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03132-990C-9349-0C72-62BBAC84DB1E}"/>
              </a:ext>
            </a:extLst>
          </p:cNvPr>
          <p:cNvGrpSpPr/>
          <p:nvPr userDrawn="1"/>
        </p:nvGrpSpPr>
        <p:grpSpPr>
          <a:xfrm>
            <a:off x="-717826" y="315707"/>
            <a:ext cx="577810" cy="6052145"/>
            <a:chOff x="-717826" y="315707"/>
            <a:chExt cx="577810" cy="60521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1DF2D6-DF99-1B46-25EF-AAFB0DCA3A84}"/>
                </a:ext>
              </a:extLst>
            </p:cNvPr>
            <p:cNvSpPr/>
            <p:nvPr/>
          </p:nvSpPr>
          <p:spPr>
            <a:xfrm>
              <a:off x="-717821" y="2928825"/>
              <a:ext cx="577798" cy="82591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187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187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187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EC5C7E-2B30-0631-89BF-678C1CC81C4E}"/>
                </a:ext>
              </a:extLst>
            </p:cNvPr>
            <p:cNvSpPr/>
            <p:nvPr/>
          </p:nvSpPr>
          <p:spPr>
            <a:xfrm>
              <a:off x="-717819" y="1186746"/>
              <a:ext cx="577798" cy="825910"/>
            </a:xfrm>
            <a:prstGeom prst="rect">
              <a:avLst/>
            </a:prstGeom>
            <a:solidFill>
              <a:srgbClr val="BE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ysClr val="windowText" lastClr="000000"/>
                  </a:solidFill>
                  <a:latin typeface="Canaccord Effra Light" panose="020B0403020203020204" pitchFamily="34" charset="0"/>
                </a:rPr>
                <a:t>190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ysClr val="windowText" lastClr="000000"/>
                  </a:solidFill>
                  <a:latin typeface="Canaccord Effra Light" panose="020B0403020203020204" pitchFamily="34" charset="0"/>
                </a:rPr>
                <a:t>229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ysClr val="windowText" lastClr="000000"/>
                  </a:solidFill>
                  <a:latin typeface="Canaccord Effra Light" panose="020B0403020203020204" pitchFamily="34" charset="0"/>
                </a:rPr>
                <a:t>240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6C08A3-09F3-CF67-713A-D78B48EAA12C}"/>
                </a:ext>
              </a:extLst>
            </p:cNvPr>
            <p:cNvSpPr/>
            <p:nvPr/>
          </p:nvSpPr>
          <p:spPr>
            <a:xfrm>
              <a:off x="-717826" y="5541942"/>
              <a:ext cx="577798" cy="825910"/>
            </a:xfrm>
            <a:prstGeom prst="rect">
              <a:avLst/>
            </a:prstGeom>
            <a:solidFill>
              <a:srgbClr val="FC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ysClr val="windowText" lastClr="000000"/>
                  </a:solidFill>
                  <a:latin typeface="Canaccord Effra Light" panose="020B0403020203020204" pitchFamily="34" charset="0"/>
                </a:rPr>
                <a:t>34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ysClr val="windowText" lastClr="000000"/>
                  </a:solidFill>
                  <a:latin typeface="Canaccord Effra Light" panose="020B0403020203020204" pitchFamily="34" charset="0"/>
                </a:rPr>
                <a:t>31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ysClr val="windowText" lastClr="000000"/>
                  </a:solidFill>
                  <a:latin typeface="Canaccord Effra Light" panose="020B0403020203020204" pitchFamily="34" charset="0"/>
                </a:rPr>
                <a:t>31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60356D-A094-CBD9-11E3-52E7AA4C42BD}"/>
                </a:ext>
              </a:extLst>
            </p:cNvPr>
            <p:cNvSpPr/>
            <p:nvPr/>
          </p:nvSpPr>
          <p:spPr>
            <a:xfrm>
              <a:off x="-717821" y="2057786"/>
              <a:ext cx="577798" cy="825910"/>
            </a:xfrm>
            <a:prstGeom prst="rect">
              <a:avLst/>
            </a:prstGeom>
            <a:solidFill>
              <a:srgbClr val="1A5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latin typeface="Canaccord Effra Light" panose="020B0403020203020204" pitchFamily="34" charset="0"/>
                </a:rPr>
                <a:t>26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latin typeface="Canaccord Effra Light" panose="020B0403020203020204" pitchFamily="34" charset="0"/>
                </a:rPr>
                <a:t>89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latin typeface="Canaccord Effra Light" panose="020B0403020203020204" pitchFamily="34" charset="0"/>
                </a:rPr>
                <a:t>153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20A43A-D297-238A-9087-5C23EFD05399}"/>
                </a:ext>
              </a:extLst>
            </p:cNvPr>
            <p:cNvSpPr/>
            <p:nvPr/>
          </p:nvSpPr>
          <p:spPr>
            <a:xfrm>
              <a:off x="-717814" y="315707"/>
              <a:ext cx="577798" cy="82591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latin typeface="Canaccord Effra Light" panose="020B0403020203020204" pitchFamily="34" charset="0"/>
                </a:rPr>
                <a:t>30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latin typeface="Canaccord Effra Light" panose="020B0403020203020204" pitchFamily="34" charset="0"/>
                </a:rPr>
                <a:t>30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latin typeface="Canaccord Effra Light" panose="020B0403020203020204" pitchFamily="34" charset="0"/>
                </a:rPr>
                <a:t>30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D47901-AF02-66B3-D151-35A2AD352FC5}"/>
                </a:ext>
              </a:extLst>
            </p:cNvPr>
            <p:cNvSpPr/>
            <p:nvPr userDrawn="1"/>
          </p:nvSpPr>
          <p:spPr>
            <a:xfrm>
              <a:off x="-717821" y="3799864"/>
              <a:ext cx="577798" cy="8259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217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216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214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8944C0-821F-C5FC-9496-B798873907F2}"/>
                </a:ext>
              </a:extLst>
            </p:cNvPr>
            <p:cNvSpPr/>
            <p:nvPr userDrawn="1"/>
          </p:nvSpPr>
          <p:spPr>
            <a:xfrm>
              <a:off x="-717826" y="4670903"/>
              <a:ext cx="577798" cy="82591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241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241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en-GB" sz="1000">
                  <a:solidFill>
                    <a:schemeClr val="tx1"/>
                  </a:solidFill>
                  <a:latin typeface="Canaccord Effra Light" panose="020B0403020203020204" pitchFamily="34" charset="0"/>
                </a:rPr>
                <a:t>241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04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1" r:id="rId3"/>
    <p:sldLayoutId id="2147483660" r:id="rId4"/>
    <p:sldLayoutId id="2147483654" r:id="rId5"/>
    <p:sldLayoutId id="2147483669" r:id="rId6"/>
    <p:sldLayoutId id="2147483666" r:id="rId7"/>
    <p:sldLayoutId id="214748365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A5999"/>
          </a:solidFill>
          <a:latin typeface="+mj-lt"/>
          <a:ea typeface="+mj-ea"/>
          <a:cs typeface="Canaccord Effra" panose="020B0603020203020204" pitchFamily="34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+mn-ea"/>
          <a:cs typeface="Canaccord Effra Light" panose="020B0403020203020204" pitchFamily="34" charset="0"/>
        </a:defRPr>
      </a:lvl1pPr>
      <a:lvl2pPr marL="0" indent="-228600" algn="l" defTabSz="914400" rtl="0" eaLnBrk="1" latinLnBrk="0" hangingPunct="1">
        <a:lnSpc>
          <a:spcPct val="114000"/>
        </a:lnSpc>
        <a:spcBef>
          <a:spcPts val="2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+mn-lt"/>
          <a:ea typeface="+mn-ea"/>
          <a:cs typeface="Canaccord Effra Light" panose="020B0403020203020204" pitchFamily="34" charset="0"/>
        </a:defRPr>
      </a:lvl2pPr>
      <a:lvl3pPr marL="460800" indent="-228600" algn="l" defTabSz="914400" rtl="0" eaLnBrk="1" latinLnBrk="0" hangingPunct="1">
        <a:lnSpc>
          <a:spcPct val="114000"/>
        </a:lnSpc>
        <a:spcBef>
          <a:spcPts val="2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+mn-lt"/>
          <a:ea typeface="+mn-ea"/>
          <a:cs typeface="Canaccord Effra Light" panose="020B0403020203020204" pitchFamily="34" charset="0"/>
        </a:defRPr>
      </a:lvl3pPr>
      <a:lvl4pPr marL="691200" indent="-228600" algn="l" defTabSz="914400" rtl="0" eaLnBrk="1" latinLnBrk="0" hangingPunct="1">
        <a:lnSpc>
          <a:spcPct val="114000"/>
        </a:lnSpc>
        <a:spcBef>
          <a:spcPts val="2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+mn-lt"/>
          <a:ea typeface="+mn-ea"/>
          <a:cs typeface="Canaccord Effra Light" panose="020B0403020203020204" pitchFamily="34" charset="0"/>
        </a:defRPr>
      </a:lvl4pPr>
      <a:lvl5pPr marL="921600" indent="-228600" algn="l" defTabSz="914400" rtl="0" eaLnBrk="1" latinLnBrk="0" hangingPunct="1">
        <a:lnSpc>
          <a:spcPct val="114000"/>
        </a:lnSpc>
        <a:spcBef>
          <a:spcPts val="2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+mn-lt"/>
          <a:ea typeface="+mn-ea"/>
          <a:cs typeface="Canaccord Effra Light" panose="020B04030202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4065">
          <p15:clr>
            <a:srgbClr val="F26B43"/>
          </p15:clr>
        </p15:guide>
        <p15:guide id="4" pos="7355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orient="horz" pos="3929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pos="3817">
          <p15:clr>
            <a:srgbClr val="F26B43"/>
          </p15:clr>
        </p15:guide>
        <p15:guide id="12" pos="36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7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D1E54-C74D-4E77-AA3F-4B11D85049C7}"/>
              </a:ext>
            </a:extLst>
          </p:cNvPr>
          <p:cNvSpPr/>
          <p:nvPr userDrawn="1"/>
        </p:nvSpPr>
        <p:spPr>
          <a:xfrm>
            <a:off x="-1216318" y="1851090"/>
            <a:ext cx="1076309" cy="608909"/>
          </a:xfrm>
          <a:prstGeom prst="rect">
            <a:avLst/>
          </a:prstGeom>
          <a:solidFill>
            <a:srgbClr val="BE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ysClr val="windowText" lastClr="000000"/>
                </a:solidFill>
                <a:latin typeface="Canaccord Effra Light" panose="020B0403020203020204" pitchFamily="34" charset="0"/>
              </a:rPr>
              <a:t>190,229,240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A259E9-D834-4A2D-AE4E-8672FA567D32}"/>
              </a:ext>
            </a:extLst>
          </p:cNvPr>
          <p:cNvSpPr/>
          <p:nvPr userDrawn="1"/>
        </p:nvSpPr>
        <p:spPr>
          <a:xfrm>
            <a:off x="-1216320" y="1067593"/>
            <a:ext cx="1076309" cy="608909"/>
          </a:xfrm>
          <a:prstGeom prst="rect">
            <a:avLst/>
          </a:prstGeom>
          <a:solidFill>
            <a:srgbClr val="1A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26 ,89,153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4374D-B309-46DF-92B2-6ECF9E49F112}"/>
              </a:ext>
            </a:extLst>
          </p:cNvPr>
          <p:cNvSpPr/>
          <p:nvPr userDrawn="1"/>
        </p:nvSpPr>
        <p:spPr>
          <a:xfrm>
            <a:off x="-1216313" y="284095"/>
            <a:ext cx="1076309" cy="608909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30,30,30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5AFB-C9EA-4F10-B675-ED6F6795F68B}"/>
              </a:ext>
            </a:extLst>
          </p:cNvPr>
          <p:cNvSpPr/>
          <p:nvPr userDrawn="1"/>
        </p:nvSpPr>
        <p:spPr>
          <a:xfrm>
            <a:off x="-1216325" y="3375147"/>
            <a:ext cx="1076309" cy="4361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0,167,200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4087A-88AC-4EF3-9971-35B965F6D140}"/>
              </a:ext>
            </a:extLst>
          </p:cNvPr>
          <p:cNvSpPr/>
          <p:nvPr userDrawn="1"/>
        </p:nvSpPr>
        <p:spPr>
          <a:xfrm>
            <a:off x="-1216327" y="3950221"/>
            <a:ext cx="1076309" cy="4361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0,143,119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10115-A77F-4820-AB36-E281785E29D1}"/>
              </a:ext>
            </a:extLst>
          </p:cNvPr>
          <p:cNvSpPr/>
          <p:nvPr userDrawn="1"/>
        </p:nvSpPr>
        <p:spPr>
          <a:xfrm>
            <a:off x="-1216320" y="2800073"/>
            <a:ext cx="1076309" cy="436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109,110,113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0BDD1-A7DE-434B-8EB2-A7AA9F749662}"/>
              </a:ext>
            </a:extLst>
          </p:cNvPr>
          <p:cNvSpPr/>
          <p:nvPr userDrawn="1"/>
        </p:nvSpPr>
        <p:spPr>
          <a:xfrm>
            <a:off x="-1216313" y="4525295"/>
            <a:ext cx="1076309" cy="436164"/>
          </a:xfrm>
          <a:prstGeom prst="rect">
            <a:avLst/>
          </a:prstGeom>
          <a:solidFill>
            <a:srgbClr val="00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0,41,90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7B5A3-AB29-4FD7-81A1-67431B0CC96F}"/>
              </a:ext>
            </a:extLst>
          </p:cNvPr>
          <p:cNvSpPr/>
          <p:nvPr userDrawn="1"/>
        </p:nvSpPr>
        <p:spPr>
          <a:xfrm>
            <a:off x="-1216313" y="5100369"/>
            <a:ext cx="1076309" cy="436164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244,123,32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C1B0E-1ED0-4FF1-88A7-C5E806C3C893}"/>
              </a:ext>
            </a:extLst>
          </p:cNvPr>
          <p:cNvSpPr/>
          <p:nvPr userDrawn="1"/>
        </p:nvSpPr>
        <p:spPr>
          <a:xfrm>
            <a:off x="-1216327" y="5675443"/>
            <a:ext cx="1076309" cy="436164"/>
          </a:xfrm>
          <a:prstGeom prst="rect">
            <a:avLst/>
          </a:prstGeom>
          <a:solidFill>
            <a:srgbClr val="8A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138,75,148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30566-A279-4264-BA9E-F7FCFC22ABE1}"/>
              </a:ext>
            </a:extLst>
          </p:cNvPr>
          <p:cNvSpPr/>
          <p:nvPr userDrawn="1"/>
        </p:nvSpPr>
        <p:spPr>
          <a:xfrm>
            <a:off x="-1216327" y="6250514"/>
            <a:ext cx="1076309" cy="436164"/>
          </a:xfrm>
          <a:prstGeom prst="rect">
            <a:avLst/>
          </a:prstGeom>
          <a:solidFill>
            <a:srgbClr val="EAD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tx1"/>
                </a:solidFill>
                <a:latin typeface="Canaccord Effra Light" panose="020B0403020203020204" pitchFamily="34" charset="0"/>
              </a:rPr>
              <a:t>234,215,14</a:t>
            </a:r>
          </a:p>
        </p:txBody>
      </p:sp>
    </p:spTree>
    <p:extLst>
      <p:ext uri="{BB962C8B-B14F-4D97-AF65-F5344CB8AC3E}">
        <p14:creationId xmlns:p14="http://schemas.microsoft.com/office/powerpoint/2010/main" val="284742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2401A-4E3A-4983-9F46-DEE496979D2E}"/>
              </a:ext>
            </a:extLst>
          </p:cNvPr>
          <p:cNvSpPr/>
          <p:nvPr userDrawn="1"/>
        </p:nvSpPr>
        <p:spPr>
          <a:xfrm>
            <a:off x="-1216318" y="1851090"/>
            <a:ext cx="1076309" cy="608909"/>
          </a:xfrm>
          <a:prstGeom prst="rect">
            <a:avLst/>
          </a:prstGeom>
          <a:solidFill>
            <a:srgbClr val="BE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ysClr val="windowText" lastClr="000000"/>
                </a:solidFill>
                <a:latin typeface="Canaccord Effra Light" panose="020B0403020203020204" pitchFamily="34" charset="0"/>
              </a:rPr>
              <a:t>190,229,240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0C68B-93DD-4542-AE99-C9A30102CD35}"/>
              </a:ext>
            </a:extLst>
          </p:cNvPr>
          <p:cNvSpPr/>
          <p:nvPr userDrawn="1"/>
        </p:nvSpPr>
        <p:spPr>
          <a:xfrm>
            <a:off x="-1216320" y="1067593"/>
            <a:ext cx="1076309" cy="608909"/>
          </a:xfrm>
          <a:prstGeom prst="rect">
            <a:avLst/>
          </a:prstGeom>
          <a:solidFill>
            <a:srgbClr val="1A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26 ,89,153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D6043-9E91-4908-A02E-5F02E36543E7}"/>
              </a:ext>
            </a:extLst>
          </p:cNvPr>
          <p:cNvSpPr/>
          <p:nvPr userDrawn="1"/>
        </p:nvSpPr>
        <p:spPr>
          <a:xfrm>
            <a:off x="-1216313" y="284095"/>
            <a:ext cx="1076309" cy="608909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30,30,30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4F885-2954-4BC9-B65F-2E76A98F6B2C}"/>
              </a:ext>
            </a:extLst>
          </p:cNvPr>
          <p:cNvSpPr/>
          <p:nvPr userDrawn="1"/>
        </p:nvSpPr>
        <p:spPr>
          <a:xfrm>
            <a:off x="-1216325" y="3375147"/>
            <a:ext cx="1076309" cy="4361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0,167,200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0EDCD-16D8-4A25-8D1A-D4B366EAEE28}"/>
              </a:ext>
            </a:extLst>
          </p:cNvPr>
          <p:cNvSpPr/>
          <p:nvPr userDrawn="1"/>
        </p:nvSpPr>
        <p:spPr>
          <a:xfrm>
            <a:off x="-1216327" y="3950221"/>
            <a:ext cx="1076309" cy="4361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0,143,119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0FBAF-D05E-4221-BA62-1FAF18FCC3BF}"/>
              </a:ext>
            </a:extLst>
          </p:cNvPr>
          <p:cNvSpPr/>
          <p:nvPr userDrawn="1"/>
        </p:nvSpPr>
        <p:spPr>
          <a:xfrm>
            <a:off x="-1216320" y="2800073"/>
            <a:ext cx="1076309" cy="436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109,110,113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CECC6E-61C4-4900-B106-CD2E0E3F645C}"/>
              </a:ext>
            </a:extLst>
          </p:cNvPr>
          <p:cNvSpPr/>
          <p:nvPr userDrawn="1"/>
        </p:nvSpPr>
        <p:spPr>
          <a:xfrm>
            <a:off x="-1216313" y="4525295"/>
            <a:ext cx="1076309" cy="436164"/>
          </a:xfrm>
          <a:prstGeom prst="rect">
            <a:avLst/>
          </a:prstGeom>
          <a:solidFill>
            <a:srgbClr val="00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0,41,90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8C7FC-CD34-4688-B498-D32AA9AFC034}"/>
              </a:ext>
            </a:extLst>
          </p:cNvPr>
          <p:cNvSpPr/>
          <p:nvPr userDrawn="1"/>
        </p:nvSpPr>
        <p:spPr>
          <a:xfrm>
            <a:off x="-1216313" y="5100369"/>
            <a:ext cx="1076309" cy="436164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244,123,32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F0A87-B674-4124-AD93-C797E41A79F7}"/>
              </a:ext>
            </a:extLst>
          </p:cNvPr>
          <p:cNvSpPr/>
          <p:nvPr userDrawn="1"/>
        </p:nvSpPr>
        <p:spPr>
          <a:xfrm>
            <a:off x="-1216327" y="5675443"/>
            <a:ext cx="1076309" cy="436164"/>
          </a:xfrm>
          <a:prstGeom prst="rect">
            <a:avLst/>
          </a:prstGeom>
          <a:solidFill>
            <a:srgbClr val="8A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138,75,148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C3BCB-02D1-4993-BA00-B760EC4E7380}"/>
              </a:ext>
            </a:extLst>
          </p:cNvPr>
          <p:cNvSpPr/>
          <p:nvPr userDrawn="1"/>
        </p:nvSpPr>
        <p:spPr>
          <a:xfrm>
            <a:off x="-1216327" y="6250514"/>
            <a:ext cx="1076309" cy="436164"/>
          </a:xfrm>
          <a:prstGeom prst="rect">
            <a:avLst/>
          </a:prstGeom>
          <a:solidFill>
            <a:srgbClr val="EAD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tx1"/>
                </a:solidFill>
                <a:latin typeface="Canaccord Effra Light" panose="020B0403020203020204" pitchFamily="34" charset="0"/>
              </a:rPr>
              <a:t>234,215,14</a:t>
            </a:r>
          </a:p>
        </p:txBody>
      </p:sp>
    </p:spTree>
    <p:extLst>
      <p:ext uri="{BB962C8B-B14F-4D97-AF65-F5344CB8AC3E}">
        <p14:creationId xmlns:p14="http://schemas.microsoft.com/office/powerpoint/2010/main" val="3670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D1E54-C74D-4E77-AA3F-4B11D85049C7}"/>
              </a:ext>
            </a:extLst>
          </p:cNvPr>
          <p:cNvSpPr/>
          <p:nvPr userDrawn="1"/>
        </p:nvSpPr>
        <p:spPr>
          <a:xfrm>
            <a:off x="-1216318" y="1851090"/>
            <a:ext cx="1076309" cy="608909"/>
          </a:xfrm>
          <a:prstGeom prst="rect">
            <a:avLst/>
          </a:prstGeom>
          <a:solidFill>
            <a:srgbClr val="BE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ysClr val="windowText" lastClr="000000"/>
                </a:solidFill>
                <a:latin typeface="Canaccord Effra Light" panose="020B0403020203020204" pitchFamily="34" charset="0"/>
              </a:rPr>
              <a:t>190,229,240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A259E9-D834-4A2D-AE4E-8672FA567D32}"/>
              </a:ext>
            </a:extLst>
          </p:cNvPr>
          <p:cNvSpPr/>
          <p:nvPr userDrawn="1"/>
        </p:nvSpPr>
        <p:spPr>
          <a:xfrm>
            <a:off x="-1216320" y="1067593"/>
            <a:ext cx="1076309" cy="608909"/>
          </a:xfrm>
          <a:prstGeom prst="rect">
            <a:avLst/>
          </a:prstGeom>
          <a:solidFill>
            <a:srgbClr val="1A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26 ,89,153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4374D-B309-46DF-92B2-6ECF9E49F112}"/>
              </a:ext>
            </a:extLst>
          </p:cNvPr>
          <p:cNvSpPr/>
          <p:nvPr userDrawn="1"/>
        </p:nvSpPr>
        <p:spPr>
          <a:xfrm>
            <a:off x="-1216313" y="284095"/>
            <a:ext cx="1076309" cy="608909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30,30,30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5AFB-C9EA-4F10-B675-ED6F6795F68B}"/>
              </a:ext>
            </a:extLst>
          </p:cNvPr>
          <p:cNvSpPr/>
          <p:nvPr userDrawn="1"/>
        </p:nvSpPr>
        <p:spPr>
          <a:xfrm>
            <a:off x="-1216325" y="3375147"/>
            <a:ext cx="1076309" cy="4361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0,167,200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4087A-88AC-4EF3-9971-35B965F6D140}"/>
              </a:ext>
            </a:extLst>
          </p:cNvPr>
          <p:cNvSpPr/>
          <p:nvPr userDrawn="1"/>
        </p:nvSpPr>
        <p:spPr>
          <a:xfrm>
            <a:off x="-1216327" y="3950221"/>
            <a:ext cx="1076309" cy="4361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0,143,119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10115-A77F-4820-AB36-E281785E29D1}"/>
              </a:ext>
            </a:extLst>
          </p:cNvPr>
          <p:cNvSpPr/>
          <p:nvPr userDrawn="1"/>
        </p:nvSpPr>
        <p:spPr>
          <a:xfrm>
            <a:off x="-1216320" y="2800073"/>
            <a:ext cx="1076309" cy="436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109,110,113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0BDD1-A7DE-434B-8EB2-A7AA9F749662}"/>
              </a:ext>
            </a:extLst>
          </p:cNvPr>
          <p:cNvSpPr/>
          <p:nvPr userDrawn="1"/>
        </p:nvSpPr>
        <p:spPr>
          <a:xfrm>
            <a:off x="-1216313" y="4525295"/>
            <a:ext cx="1076309" cy="436164"/>
          </a:xfrm>
          <a:prstGeom prst="rect">
            <a:avLst/>
          </a:prstGeom>
          <a:solidFill>
            <a:srgbClr val="00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0,41,90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7B5A3-AB29-4FD7-81A1-67431B0CC96F}"/>
              </a:ext>
            </a:extLst>
          </p:cNvPr>
          <p:cNvSpPr/>
          <p:nvPr userDrawn="1"/>
        </p:nvSpPr>
        <p:spPr>
          <a:xfrm>
            <a:off x="-1216313" y="5100369"/>
            <a:ext cx="1076309" cy="436164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244,123,32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C1B0E-1ED0-4FF1-88A7-C5E806C3C893}"/>
              </a:ext>
            </a:extLst>
          </p:cNvPr>
          <p:cNvSpPr/>
          <p:nvPr userDrawn="1"/>
        </p:nvSpPr>
        <p:spPr>
          <a:xfrm>
            <a:off x="-1216327" y="5675443"/>
            <a:ext cx="1076309" cy="436164"/>
          </a:xfrm>
          <a:prstGeom prst="rect">
            <a:avLst/>
          </a:prstGeom>
          <a:solidFill>
            <a:srgbClr val="8A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138,75,148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30566-A279-4264-BA9E-F7FCFC22ABE1}"/>
              </a:ext>
            </a:extLst>
          </p:cNvPr>
          <p:cNvSpPr/>
          <p:nvPr userDrawn="1"/>
        </p:nvSpPr>
        <p:spPr>
          <a:xfrm>
            <a:off x="-1216327" y="6250514"/>
            <a:ext cx="1076309" cy="436164"/>
          </a:xfrm>
          <a:prstGeom prst="rect">
            <a:avLst/>
          </a:prstGeom>
          <a:solidFill>
            <a:srgbClr val="EAD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tx1"/>
                </a:solidFill>
                <a:latin typeface="Canaccord Effra Light" panose="020B0403020203020204" pitchFamily="34" charset="0"/>
              </a:rPr>
              <a:t>234,215,14</a:t>
            </a:r>
          </a:p>
        </p:txBody>
      </p:sp>
    </p:spTree>
    <p:extLst>
      <p:ext uri="{BB962C8B-B14F-4D97-AF65-F5344CB8AC3E}">
        <p14:creationId xmlns:p14="http://schemas.microsoft.com/office/powerpoint/2010/main" val="30972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2401A-4E3A-4983-9F46-DEE496979D2E}"/>
              </a:ext>
            </a:extLst>
          </p:cNvPr>
          <p:cNvSpPr/>
          <p:nvPr userDrawn="1"/>
        </p:nvSpPr>
        <p:spPr>
          <a:xfrm>
            <a:off x="-1216318" y="1851090"/>
            <a:ext cx="1076309" cy="608909"/>
          </a:xfrm>
          <a:prstGeom prst="rect">
            <a:avLst/>
          </a:prstGeom>
          <a:solidFill>
            <a:srgbClr val="BE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ysClr val="windowText" lastClr="000000"/>
                </a:solidFill>
                <a:latin typeface="Canaccord Effra Light" panose="020B0403020203020204" pitchFamily="34" charset="0"/>
              </a:rPr>
              <a:t>190,229,240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0C68B-93DD-4542-AE99-C9A30102CD35}"/>
              </a:ext>
            </a:extLst>
          </p:cNvPr>
          <p:cNvSpPr/>
          <p:nvPr userDrawn="1"/>
        </p:nvSpPr>
        <p:spPr>
          <a:xfrm>
            <a:off x="-1216320" y="1067593"/>
            <a:ext cx="1076309" cy="608909"/>
          </a:xfrm>
          <a:prstGeom prst="rect">
            <a:avLst/>
          </a:prstGeom>
          <a:solidFill>
            <a:srgbClr val="1A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26 ,89,153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D6043-9E91-4908-A02E-5F02E36543E7}"/>
              </a:ext>
            </a:extLst>
          </p:cNvPr>
          <p:cNvSpPr/>
          <p:nvPr userDrawn="1"/>
        </p:nvSpPr>
        <p:spPr>
          <a:xfrm>
            <a:off x="-1216313" y="284095"/>
            <a:ext cx="1076309" cy="608909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30,30,30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4F885-2954-4BC9-B65F-2E76A98F6B2C}"/>
              </a:ext>
            </a:extLst>
          </p:cNvPr>
          <p:cNvSpPr/>
          <p:nvPr userDrawn="1"/>
        </p:nvSpPr>
        <p:spPr>
          <a:xfrm>
            <a:off x="-1216325" y="3375147"/>
            <a:ext cx="1076309" cy="4361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0,167,200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0EDCD-16D8-4A25-8D1A-D4B366EAEE28}"/>
              </a:ext>
            </a:extLst>
          </p:cNvPr>
          <p:cNvSpPr/>
          <p:nvPr userDrawn="1"/>
        </p:nvSpPr>
        <p:spPr>
          <a:xfrm>
            <a:off x="-1216327" y="3950221"/>
            <a:ext cx="1076309" cy="4361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0,143,119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0FBAF-D05E-4221-BA62-1FAF18FCC3BF}"/>
              </a:ext>
            </a:extLst>
          </p:cNvPr>
          <p:cNvSpPr/>
          <p:nvPr userDrawn="1"/>
        </p:nvSpPr>
        <p:spPr>
          <a:xfrm>
            <a:off x="-1216320" y="2800073"/>
            <a:ext cx="1076309" cy="436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bg1"/>
                </a:solidFill>
                <a:latin typeface="Canaccord Effra Light" panose="020B0403020203020204" pitchFamily="34" charset="0"/>
              </a:rPr>
              <a:t>109,110,113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CECC6E-61C4-4900-B106-CD2E0E3F645C}"/>
              </a:ext>
            </a:extLst>
          </p:cNvPr>
          <p:cNvSpPr/>
          <p:nvPr userDrawn="1"/>
        </p:nvSpPr>
        <p:spPr>
          <a:xfrm>
            <a:off x="-1216313" y="4525295"/>
            <a:ext cx="1076309" cy="436164"/>
          </a:xfrm>
          <a:prstGeom prst="rect">
            <a:avLst/>
          </a:prstGeom>
          <a:solidFill>
            <a:srgbClr val="00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0,41,90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8C7FC-CD34-4688-B498-D32AA9AFC034}"/>
              </a:ext>
            </a:extLst>
          </p:cNvPr>
          <p:cNvSpPr/>
          <p:nvPr userDrawn="1"/>
        </p:nvSpPr>
        <p:spPr>
          <a:xfrm>
            <a:off x="-1216313" y="5100369"/>
            <a:ext cx="1076309" cy="436164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244,123,32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F0A87-B674-4124-AD93-C797E41A79F7}"/>
              </a:ext>
            </a:extLst>
          </p:cNvPr>
          <p:cNvSpPr/>
          <p:nvPr userDrawn="1"/>
        </p:nvSpPr>
        <p:spPr>
          <a:xfrm>
            <a:off x="-1216327" y="5675443"/>
            <a:ext cx="1076309" cy="436164"/>
          </a:xfrm>
          <a:prstGeom prst="rect">
            <a:avLst/>
          </a:prstGeom>
          <a:solidFill>
            <a:srgbClr val="8A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Canaccord Effra Light" panose="020B0403020203020204" pitchFamily="34" charset="0"/>
              </a:rPr>
              <a:t>138,75,148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C3BCB-02D1-4993-BA00-B760EC4E7380}"/>
              </a:ext>
            </a:extLst>
          </p:cNvPr>
          <p:cNvSpPr/>
          <p:nvPr userDrawn="1"/>
        </p:nvSpPr>
        <p:spPr>
          <a:xfrm>
            <a:off x="-1216327" y="6250514"/>
            <a:ext cx="1076309" cy="436164"/>
          </a:xfrm>
          <a:prstGeom prst="rect">
            <a:avLst/>
          </a:prstGeom>
          <a:solidFill>
            <a:srgbClr val="EAD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tx1"/>
                </a:solidFill>
                <a:latin typeface="Canaccord Effra Light" panose="020B0403020203020204" pitchFamily="34" charset="0"/>
              </a:rPr>
              <a:t>234,215,14</a:t>
            </a:r>
          </a:p>
        </p:txBody>
      </p:sp>
    </p:spTree>
    <p:extLst>
      <p:ext uri="{BB962C8B-B14F-4D97-AF65-F5344CB8AC3E}">
        <p14:creationId xmlns:p14="http://schemas.microsoft.com/office/powerpoint/2010/main" val="20141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1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C157-F341-0E24-38D9-D0A9CE4BD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CG Wealth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6344C-77CF-2CD6-045F-3EE694922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the new Client Access Portal</a:t>
            </a:r>
          </a:p>
        </p:txBody>
      </p:sp>
    </p:spTree>
    <p:extLst>
      <p:ext uri="{BB962C8B-B14F-4D97-AF65-F5344CB8AC3E}">
        <p14:creationId xmlns:p14="http://schemas.microsoft.com/office/powerpoint/2010/main" val="224707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19F7D10-8537-E979-4674-4BD3746D4A48}"/>
              </a:ext>
            </a:extLst>
          </p:cNvPr>
          <p:cNvSpPr txBox="1">
            <a:spLocks/>
          </p:cNvSpPr>
          <p:nvPr/>
        </p:nvSpPr>
        <p:spPr>
          <a:xfrm>
            <a:off x="515937" y="1214429"/>
            <a:ext cx="4739585" cy="446276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1pPr>
            <a:lvl2pPr marL="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2pPr>
            <a:lvl3pPr marL="4608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3pPr>
            <a:lvl4pPr marL="6912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4pPr>
            <a:lvl5pPr marL="9216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>
              <a:lnSpc>
                <a:spcPct val="100000"/>
              </a:lnSpc>
            </a:pPr>
            <a:r>
              <a:rPr lang="en-US" sz="1800" dirty="0">
                <a:ea typeface="Times New Roman" panose="02020603050405020304" pitchFamily="18" charset="0"/>
              </a:rPr>
              <a:t>Modernized!</a:t>
            </a:r>
          </a:p>
          <a:p>
            <a:pPr marR="0" lvl="0">
              <a:lnSpc>
                <a:spcPct val="100000"/>
              </a:lnSpc>
            </a:pPr>
            <a:r>
              <a:rPr lang="en-US" sz="1800" dirty="0">
                <a:ea typeface="Times New Roman" panose="02020603050405020304" pitchFamily="18" charset="0"/>
              </a:rPr>
              <a:t>All the comprehensive information about your account that you are familiar with, now with a fresh digital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experience and a modern look and feel.</a:t>
            </a:r>
          </a:p>
          <a:p>
            <a:pPr marR="0" lvl="0">
              <a:lnSpc>
                <a:spcPct val="100000"/>
              </a:lnSpc>
            </a:pPr>
            <a:r>
              <a:rPr lang="en-US" sz="1800" dirty="0">
                <a:ea typeface="Times New Roman" panose="02020603050405020304" pitchFamily="18" charset="0"/>
              </a:rPr>
              <a:t>Easy navigation with left side menu.</a:t>
            </a:r>
          </a:p>
          <a:p>
            <a:pPr marR="0" lvl="0">
              <a:lnSpc>
                <a:spcPct val="100000"/>
              </a:lnSpc>
            </a:pPr>
            <a:r>
              <a:rPr lang="en-US" sz="1800" dirty="0">
                <a:ea typeface="Times New Roman" panose="02020603050405020304" pitchFamily="18" charset="0"/>
              </a:rPr>
              <a:t>A clear snapshot of your total portfolio value with balances updated throughout the day.</a:t>
            </a:r>
          </a:p>
          <a:p>
            <a:pPr marR="0" lvl="0">
              <a:lnSpc>
                <a:spcPct val="100000"/>
              </a:lnSpc>
            </a:pPr>
            <a:r>
              <a:rPr lang="en-US" sz="1800" dirty="0">
                <a:ea typeface="Times New Roman" panose="02020603050405020304" pitchFamily="18" charset="0"/>
              </a:rPr>
              <a:t>Change since last market close for your portfolio accounts updated throughout the day.</a:t>
            </a:r>
          </a:p>
          <a:p>
            <a:pPr marR="0" lvl="0">
              <a:lnSpc>
                <a:spcPct val="100000"/>
              </a:lnSpc>
            </a:pPr>
            <a:endParaRPr lang="en-US" sz="1800" dirty="0">
              <a:ea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584B0-6E27-166D-20F4-6EAA91189E32}"/>
              </a:ext>
            </a:extLst>
          </p:cNvPr>
          <p:cNvSpPr txBox="1"/>
          <p:nvPr/>
        </p:nvSpPr>
        <p:spPr>
          <a:xfrm>
            <a:off x="5382491" y="1214429"/>
            <a:ext cx="6293572" cy="46858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indent="0" algn="ctr">
              <a:lnSpc>
                <a:spcPct val="100000"/>
              </a:lnSpc>
              <a:buNone/>
            </a:pPr>
            <a:r>
              <a:rPr lang="en-US" sz="1800" dirty="0"/>
              <a:t>New!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050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 summary of your registered accounts is now on the overview page. </a:t>
            </a:r>
            <a:r>
              <a:rPr lang="en-US" dirty="0"/>
              <a:t>With a “Details” button to see more information.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Recommend your advisor to a friend with the Share Contact link.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naccord Effra Light" panose="020B0403020203020204" pitchFamily="34" charset="0"/>
              </a:rPr>
              <a:t>Set up account nicknames to easily identify your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ea typeface="Calibri"/>
                <a:cs typeface="Calibri"/>
              </a:rPr>
              <a:t>View Documents, Holdings and Activity for your portfolio or any group of accounts using the new multiselect accounts drop-down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ea typeface="Calibri"/>
                <a:cs typeface="Calibri"/>
              </a:rPr>
              <a:t>Customize your view of holdings by selecting which fields to display; view saved at each logout.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ea typeface="Calibri"/>
                <a:cs typeface="Calibri"/>
              </a:rPr>
              <a:t>Documents now open in a new browser tab to preview before download or 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Simplify tax time with a one-click download of all tax documents for the current filing year.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E05D3-C610-4A93-8ACA-CF385200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2" y="491199"/>
            <a:ext cx="11203521" cy="416322"/>
          </a:xfrm>
        </p:spPr>
        <p:txBody>
          <a:bodyPr/>
          <a:lstStyle/>
          <a:p>
            <a:pPr marR="0" lvl="0">
              <a:lnSpc>
                <a:spcPct val="100000"/>
              </a:lnSpc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Client Access Portal Update</a:t>
            </a:r>
          </a:p>
        </p:txBody>
      </p:sp>
    </p:spTree>
    <p:extLst>
      <p:ext uri="{BB962C8B-B14F-4D97-AF65-F5344CB8AC3E}">
        <p14:creationId xmlns:p14="http://schemas.microsoft.com/office/powerpoint/2010/main" val="26052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CD0C14-07DF-3836-48E1-2FC6F62BE09F}"/>
              </a:ext>
            </a:extLst>
          </p:cNvPr>
          <p:cNvGrpSpPr/>
          <p:nvPr/>
        </p:nvGrpSpPr>
        <p:grpSpPr>
          <a:xfrm>
            <a:off x="1713594" y="1110885"/>
            <a:ext cx="6659405" cy="4911311"/>
            <a:chOff x="1713594" y="1110885"/>
            <a:chExt cx="6659405" cy="4911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78C641-2D3C-7670-3EFC-4BE74837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3594" y="1110885"/>
              <a:ext cx="6659405" cy="49113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A339A7-0EE3-8857-7536-57EBD6E61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3372" y="2764313"/>
              <a:ext cx="627610" cy="2510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070A3D-D7DF-9622-0AC3-DDED037C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40" y="357949"/>
            <a:ext cx="7589888" cy="416322"/>
          </a:xfrm>
        </p:spPr>
        <p:txBody>
          <a:bodyPr/>
          <a:lstStyle/>
          <a:p>
            <a:r>
              <a:rPr lang="en-US" dirty="0">
                <a:latin typeface="+mn-lt"/>
              </a:rPr>
              <a:t>New on the Accounts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1B964-6C98-0A64-3EC5-475F259EF8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820"/>
          <a:stretch/>
        </p:blipFill>
        <p:spPr>
          <a:xfrm>
            <a:off x="8998526" y="2798343"/>
            <a:ext cx="2266083" cy="33529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FBE055-B0D3-8F20-8CB5-99285E60B177}"/>
              </a:ext>
            </a:extLst>
          </p:cNvPr>
          <p:cNvSpPr txBox="1"/>
          <p:nvPr/>
        </p:nvSpPr>
        <p:spPr>
          <a:xfrm>
            <a:off x="88495" y="3761675"/>
            <a:ext cx="167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naccord Effra Light" panose="020B0403020203020204" pitchFamily="34" charset="0"/>
              </a:rPr>
              <a:t>Account Nicknames setup in Account Settings appear throughout the portal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E78A39-248F-32DC-8DCA-30DF19918957}"/>
              </a:ext>
            </a:extLst>
          </p:cNvPr>
          <p:cNvSpPr txBox="1"/>
          <p:nvPr/>
        </p:nvSpPr>
        <p:spPr>
          <a:xfrm>
            <a:off x="8458601" y="497504"/>
            <a:ext cx="354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naccord Effra Light" panose="020B0403020203020204" pitchFamily="34" charset="0"/>
              </a:rPr>
              <a:t>Find a quick link to the Registered Account Details page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237D4A-DFF6-2355-7FDF-973E5B1857B1}"/>
              </a:ext>
            </a:extLst>
          </p:cNvPr>
          <p:cNvCxnSpPr>
            <a:cxnSpLocks/>
          </p:cNvCxnSpPr>
          <p:nvPr/>
        </p:nvCxnSpPr>
        <p:spPr>
          <a:xfrm flipV="1">
            <a:off x="1542390" y="5383544"/>
            <a:ext cx="135081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1430DD-4176-3916-523A-D76746EEC8D4}"/>
              </a:ext>
            </a:extLst>
          </p:cNvPr>
          <p:cNvCxnSpPr>
            <a:cxnSpLocks/>
          </p:cNvCxnSpPr>
          <p:nvPr/>
        </p:nvCxnSpPr>
        <p:spPr>
          <a:xfrm flipV="1">
            <a:off x="7473777" y="3133165"/>
            <a:ext cx="1428176" cy="350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A45765-7794-3B28-B06F-0CD322F4B6B4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779124" y="820670"/>
            <a:ext cx="679477" cy="91650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31BF2-4907-FA94-3F8C-B4081266F752}"/>
              </a:ext>
            </a:extLst>
          </p:cNvPr>
          <p:cNvSpPr txBox="1"/>
          <p:nvPr/>
        </p:nvSpPr>
        <p:spPr>
          <a:xfrm>
            <a:off x="8544203" y="1386182"/>
            <a:ext cx="3540284" cy="1277273"/>
          </a:xfrm>
          <a:prstGeom prst="rect">
            <a:avLst/>
          </a:prstGeom>
          <a:noFill/>
          <a:ln>
            <a:solidFill>
              <a:srgbClr val="1A59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cs typeface="Canaccord Effra Light" panose="020B0403020203020204" pitchFamily="34" charset="0"/>
              </a:rPr>
              <a:t>Customize your view by choosing the columns you want to see.</a:t>
            </a:r>
          </a:p>
          <a:p>
            <a:endParaRPr lang="en-US" sz="500" dirty="0">
              <a:cs typeface="Canaccord Effra Light" panose="020B0403020203020204" pitchFamily="34" charset="0"/>
            </a:endParaRPr>
          </a:p>
          <a:p>
            <a:r>
              <a:rPr lang="en-US" dirty="0">
                <a:cs typeface="Canaccord Effra Light" panose="020B0403020203020204" pitchFamily="34" charset="0"/>
              </a:rPr>
              <a:t>Your column choices are saved when you logout.</a:t>
            </a:r>
          </a:p>
        </p:txBody>
      </p:sp>
    </p:spTree>
    <p:extLst>
      <p:ext uri="{BB962C8B-B14F-4D97-AF65-F5344CB8AC3E}">
        <p14:creationId xmlns:p14="http://schemas.microsoft.com/office/powerpoint/2010/main" val="171046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phone&#10;&#10;AI-generated content may be incorrect.">
            <a:extLst>
              <a:ext uri="{FF2B5EF4-FFF2-40B4-BE49-F238E27FC236}">
                <a16:creationId xmlns:a16="http://schemas.microsoft.com/office/drawing/2014/main" id="{014D4A06-5038-4456-C418-413ADDC44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8685" y="1268412"/>
            <a:ext cx="2898178" cy="4637087"/>
          </a:xfrm>
          <a:noFill/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1C119A-853D-6EE5-5CF9-C2FC87B9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14" y="306667"/>
            <a:ext cx="11225386" cy="385483"/>
          </a:xfrm>
        </p:spPr>
        <p:txBody>
          <a:bodyPr anchor="t">
            <a:normAutofit/>
          </a:bodyPr>
          <a:lstStyle/>
          <a:p>
            <a:r>
              <a:rPr lang="en-US" sz="2700" dirty="0">
                <a:latin typeface="+mn-lt"/>
              </a:rPr>
              <a:t>Flexible Multiselect Accounts Drop Down Throughout the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A7D98-6BA2-EB08-1B13-AD3306CC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04" y="1268412"/>
            <a:ext cx="2898178" cy="5105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EC8746-65BB-1819-D492-377B6DBA49C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87882" y="1523672"/>
            <a:ext cx="353080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A1C83CD-BF58-4C43-6EF4-ACEB20AC6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704" y="2461580"/>
            <a:ext cx="5805951" cy="3003038"/>
          </a:xfrm>
        </p:spPr>
        <p:txBody>
          <a:bodyPr/>
          <a:lstStyle/>
          <a:p>
            <a:r>
              <a:rPr lang="en-CA" sz="1800" dirty="0"/>
              <a:t>The Accounts drop down now lets you choose any group of accounts. </a:t>
            </a:r>
          </a:p>
          <a:p>
            <a:endParaRPr lang="en-CA" sz="1800" dirty="0"/>
          </a:p>
          <a:p>
            <a:r>
              <a:rPr lang="en-CA" sz="1800" dirty="0"/>
              <a:t>You can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Account Holdings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Activity</a:t>
            </a:r>
          </a:p>
          <a:p>
            <a:r>
              <a:rPr lang="en-CA" sz="1800" dirty="0"/>
              <a:t>for your whole portfolio, for a single account or any group of accounts using the new multiselect accounts drop down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76865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CEA07-731B-526D-C246-49D9DC7A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Activity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ADB39D6-19E0-5ECA-023A-B7C6BF214540}"/>
              </a:ext>
            </a:extLst>
          </p:cNvPr>
          <p:cNvSpPr txBox="1">
            <a:spLocks/>
          </p:cNvSpPr>
          <p:nvPr/>
        </p:nvSpPr>
        <p:spPr>
          <a:xfrm>
            <a:off x="8873836" y="909005"/>
            <a:ext cx="3041073" cy="2496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1pPr>
            <a:lvl2pPr marL="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2pPr>
            <a:lvl3pPr marL="4608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3pPr>
            <a:lvl4pPr marL="6912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4pPr>
            <a:lvl5pPr marL="9216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>
                <a:solidFill>
                  <a:schemeClr val="accent2"/>
                </a:solidFill>
              </a:rPr>
              <a:t>Looking for something specific? </a:t>
            </a:r>
          </a:p>
          <a:p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Filter by date range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Search the Description and Type columns with a keyword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Easy to use simplified transaction type search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3F8A213-6D50-58D6-5895-C8A8436CB890}"/>
              </a:ext>
            </a:extLst>
          </p:cNvPr>
          <p:cNvSpPr txBox="1">
            <a:spLocks/>
          </p:cNvSpPr>
          <p:nvPr/>
        </p:nvSpPr>
        <p:spPr>
          <a:xfrm>
            <a:off x="509153" y="926770"/>
            <a:ext cx="6641120" cy="385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1pPr>
            <a:lvl2pPr marL="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2pPr>
            <a:lvl3pPr marL="4608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3pPr>
            <a:lvl4pPr marL="6912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4pPr>
            <a:lvl5pPr marL="921600" indent="-2286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Canaccord Effra Light" panose="020B04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Find all your activity from account inception on the new Activity Page.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B9A69-A2BC-4D19-8337-6F057C31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3806"/>
          <a:stretch>
            <a:fillRect/>
          </a:stretch>
        </p:blipFill>
        <p:spPr>
          <a:xfrm>
            <a:off x="489092" y="1301863"/>
            <a:ext cx="8062962" cy="5155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D66797-7BFD-43D7-7CF0-FD426D1AFEEF}"/>
              </a:ext>
            </a:extLst>
          </p:cNvPr>
          <p:cNvSpPr txBox="1"/>
          <p:nvPr/>
        </p:nvSpPr>
        <p:spPr>
          <a:xfrm>
            <a:off x="1859972" y="3843557"/>
            <a:ext cx="6442364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to sort data by any column click </a:t>
            </a:r>
            <a:r>
              <a:rPr lang="en-CA" sz="1100" dirty="0"/>
              <a:t>↑</a:t>
            </a:r>
            <a:endParaRPr lang="en-CA" sz="1200" dirty="0"/>
          </a:p>
          <a:p>
            <a:endParaRPr lang="en-US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199480-9430-6863-5B3C-E974E46F72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16" t="15233"/>
          <a:stretch>
            <a:fillRect/>
          </a:stretch>
        </p:blipFill>
        <p:spPr>
          <a:xfrm>
            <a:off x="8967354" y="3771900"/>
            <a:ext cx="2423243" cy="22756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68E2D1-6042-347A-6F84-10D475429CAD}"/>
              </a:ext>
            </a:extLst>
          </p:cNvPr>
          <p:cNvCxnSpPr>
            <a:cxnSpLocks/>
          </p:cNvCxnSpPr>
          <p:nvPr/>
        </p:nvCxnSpPr>
        <p:spPr>
          <a:xfrm>
            <a:off x="8364682" y="3083667"/>
            <a:ext cx="1226127" cy="688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4E68C-B625-AF1E-3518-D2C2B994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944C0C-991F-DAAE-1B5E-6F5D44401F81}"/>
              </a:ext>
            </a:extLst>
          </p:cNvPr>
          <p:cNvGrpSpPr/>
          <p:nvPr/>
        </p:nvGrpSpPr>
        <p:grpSpPr>
          <a:xfrm>
            <a:off x="4080410" y="990813"/>
            <a:ext cx="7647408" cy="4876373"/>
            <a:chOff x="4080410" y="990813"/>
            <a:chExt cx="7647408" cy="4876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6DD1CA-CAE5-777E-6A1B-2C19D23D0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0410" y="990813"/>
              <a:ext cx="7647408" cy="48763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D91188-FEC5-635B-289E-6788330DC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0613" y="3037594"/>
              <a:ext cx="1028844" cy="581106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F0FECB-E761-1FCE-7545-6BF26610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437" y="1398083"/>
            <a:ext cx="2876895" cy="50650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Accounts and Date filters are easy to use and consistent across the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Use the new buttons to display documents by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Documents now open in a new browser tab to preview then download or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Multiselect to download PDF files organized by Client ID folders in a Zip file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D9C38A-6D1F-046B-1FC6-2D7A1E6F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eDocuments Improved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6495CF-2666-E7A6-C16B-A538B9D54C89}"/>
              </a:ext>
            </a:extLst>
          </p:cNvPr>
          <p:cNvCxnSpPr>
            <a:cxnSpLocks/>
          </p:cNvCxnSpPr>
          <p:nvPr/>
        </p:nvCxnSpPr>
        <p:spPr>
          <a:xfrm>
            <a:off x="3387436" y="3273136"/>
            <a:ext cx="19742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8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43076D-DBC2-B809-ABB4-EE9C6C19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77" y="4206203"/>
            <a:ext cx="6045731" cy="11650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 need to filter by date range or document type. Find everything you need at tax time with one click!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4B5E98-C537-B233-E562-DEE98B87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Simplifying Tax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6BE1D-AE4F-DAD8-CA5D-09E65166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1369237"/>
            <a:ext cx="7373287" cy="231568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698C00-2321-1A0E-0CF3-60C3295173FE}"/>
              </a:ext>
            </a:extLst>
          </p:cNvPr>
          <p:cNvCxnSpPr>
            <a:cxnSpLocks/>
          </p:cNvCxnSpPr>
          <p:nvPr/>
        </p:nvCxnSpPr>
        <p:spPr>
          <a:xfrm>
            <a:off x="6535882" y="2473036"/>
            <a:ext cx="13312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92A80FE-A80A-EF50-0391-5B6C74D1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87" y="1369237"/>
            <a:ext cx="3902494" cy="42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GWM_New Color Palette">
      <a:dk1>
        <a:srgbClr val="161616"/>
      </a:dk1>
      <a:lt1>
        <a:srgbClr val="FFFFFF"/>
      </a:lt1>
      <a:dk2>
        <a:srgbClr val="1E1E1E"/>
      </a:dk2>
      <a:lt2>
        <a:srgbClr val="FFFFFF"/>
      </a:lt2>
      <a:accent1>
        <a:srgbClr val="1E1E1E"/>
      </a:accent1>
      <a:accent2>
        <a:srgbClr val="005697"/>
      </a:accent2>
      <a:accent3>
        <a:srgbClr val="BDE5F0"/>
      </a:accent3>
      <a:accent4>
        <a:srgbClr val="6D6E71"/>
      </a:accent4>
      <a:accent5>
        <a:srgbClr val="161616"/>
      </a:accent5>
      <a:accent6>
        <a:srgbClr val="009077"/>
      </a:accent6>
      <a:hlink>
        <a:srgbClr val="005697"/>
      </a:hlink>
      <a:folHlink>
        <a:srgbClr val="B6BABC"/>
      </a:folHlink>
    </a:clrScheme>
    <a:fontScheme name="CGWM Fonts">
      <a:majorFont>
        <a:latin typeface="Canaccord Effra"/>
        <a:ea typeface=""/>
        <a:cs typeface=""/>
      </a:majorFont>
      <a:minorFont>
        <a:latin typeface="Canaccord Eff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al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itle Page">
  <a:themeElements>
    <a:clrScheme name="CG New Colors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1E1E1E"/>
      </a:accent1>
      <a:accent2>
        <a:srgbClr val="1A5999"/>
      </a:accent2>
      <a:accent3>
        <a:srgbClr val="BFE6F0"/>
      </a:accent3>
      <a:accent4>
        <a:srgbClr val="6D6E71"/>
      </a:accent4>
      <a:accent5>
        <a:srgbClr val="00A7C8"/>
      </a:accent5>
      <a:accent6>
        <a:srgbClr val="009077"/>
      </a:accent6>
      <a:hlink>
        <a:srgbClr val="005697"/>
      </a:hlink>
      <a:folHlink>
        <a:srgbClr val="B6BA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al Page">
  <a:themeElements>
    <a:clrScheme name="CG New Colors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1E1E1E"/>
      </a:accent1>
      <a:accent2>
        <a:srgbClr val="1A5999"/>
      </a:accent2>
      <a:accent3>
        <a:srgbClr val="BFE6F0"/>
      </a:accent3>
      <a:accent4>
        <a:srgbClr val="6D6E71"/>
      </a:accent4>
      <a:accent5>
        <a:srgbClr val="00A7C8"/>
      </a:accent5>
      <a:accent6>
        <a:srgbClr val="009077"/>
      </a:accent6>
      <a:hlink>
        <a:srgbClr val="005697"/>
      </a:hlink>
      <a:folHlink>
        <a:srgbClr val="B6BABC"/>
      </a:folHlink>
    </a:clrScheme>
    <a:fontScheme name="CG New">
      <a:majorFont>
        <a:latin typeface="Canaccord Effra"/>
        <a:ea typeface=""/>
        <a:cs typeface=""/>
      </a:majorFont>
      <a:minorFont>
        <a:latin typeface="Canaccord 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Page">
  <a:themeElements>
    <a:clrScheme name="CG New Colors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1E1E1E"/>
      </a:accent1>
      <a:accent2>
        <a:srgbClr val="1A5999"/>
      </a:accent2>
      <a:accent3>
        <a:srgbClr val="BFE6F0"/>
      </a:accent3>
      <a:accent4>
        <a:srgbClr val="6D6E71"/>
      </a:accent4>
      <a:accent5>
        <a:srgbClr val="00A7C8"/>
      </a:accent5>
      <a:accent6>
        <a:srgbClr val="009077"/>
      </a:accent6>
      <a:hlink>
        <a:srgbClr val="005697"/>
      </a:hlink>
      <a:folHlink>
        <a:srgbClr val="B6BA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ectional Page">
  <a:themeElements>
    <a:clrScheme name="CG New Colors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1E1E1E"/>
      </a:accent1>
      <a:accent2>
        <a:srgbClr val="1A5999"/>
      </a:accent2>
      <a:accent3>
        <a:srgbClr val="BFE6F0"/>
      </a:accent3>
      <a:accent4>
        <a:srgbClr val="6D6E71"/>
      </a:accent4>
      <a:accent5>
        <a:srgbClr val="00A7C8"/>
      </a:accent5>
      <a:accent6>
        <a:srgbClr val="009077"/>
      </a:accent6>
      <a:hlink>
        <a:srgbClr val="005697"/>
      </a:hlink>
      <a:folHlink>
        <a:srgbClr val="B6BABC"/>
      </a:folHlink>
    </a:clrScheme>
    <a:fontScheme name="CG New">
      <a:majorFont>
        <a:latin typeface="Canaccord Effra"/>
        <a:ea typeface=""/>
        <a:cs typeface=""/>
      </a:majorFont>
      <a:minorFont>
        <a:latin typeface="Canaccord 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5919E2109F44FA89ED7624E077CE7" ma:contentTypeVersion="16" ma:contentTypeDescription="Create a new document." ma:contentTypeScope="" ma:versionID="8d92d4d4243a7aeef1c67166f2f363c0">
  <xsd:schema xmlns:xsd="http://www.w3.org/2001/XMLSchema" xmlns:xs="http://www.w3.org/2001/XMLSchema" xmlns:p="http://schemas.microsoft.com/office/2006/metadata/properties" xmlns:ns2="6f4c5baf-5173-45ad-848c-2a3a9be51b49" xmlns:ns3="87d0ef8d-0bb2-4626-aac6-ab3a02cbcb98" targetNamespace="http://schemas.microsoft.com/office/2006/metadata/properties" ma:root="true" ma:fieldsID="95cad6e9eb32a21f8bf8436e512cb45e" ns2:_="" ns3:_="">
    <xsd:import namespace="6f4c5baf-5173-45ad-848c-2a3a9be51b49"/>
    <xsd:import namespace="87d0ef8d-0bb2-4626-aac6-ab3a02cbc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c5baf-5173-45ad-848c-2a3a9be5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280bfc4-964a-4610-b683-f9544b32b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0ef8d-0bb2-4626-aac6-ab3a02cbcb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4e312d3-e207-4ff1-a4da-1a59497e1a6a}" ma:internalName="TaxCatchAll" ma:showField="CatchAllData" ma:web="87d0ef8d-0bb2-4626-aac6-ab3a02cbc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280bfc4-964a-4610-b683-f9544b32b08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f4c5baf-5173-45ad-848c-2a3a9be51b49" xsi:nil="true"/>
    <TaxCatchAll xmlns="87d0ef8d-0bb2-4626-aac6-ab3a02cbcb98" xsi:nil="true"/>
    <lcf76f155ced4ddcb4097134ff3c332f xmlns="6f4c5baf-5173-45ad-848c-2a3a9be51b49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FC1C00-CBAC-4F96-8588-1C5F0AF55776}">
  <ds:schemaRefs>
    <ds:schemaRef ds:uri="6f4c5baf-5173-45ad-848c-2a3a9be51b49"/>
    <ds:schemaRef ds:uri="87d0ef8d-0bb2-4626-aac6-ab3a02cbcb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7AF461-3722-4734-8A33-79ABAF789B0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CC7CE83-5CA3-4C02-A11A-4F4B3BF45269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6f4c5baf-5173-45ad-848c-2a3a9be51b49"/>
    <ds:schemaRef ds:uri="http://schemas.microsoft.com/office/2006/documentManagement/types"/>
    <ds:schemaRef ds:uri="http://schemas.openxmlformats.org/package/2006/metadata/core-properties"/>
    <ds:schemaRef ds:uri="87d0ef8d-0bb2-4626-aac6-ab3a02cbcb98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E3F94412-3C01-46B7-800E-0B364CC7AB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714bed8-1d92-46d0-83ba-5d38f47538a0}" enabled="1" method="Standard" siteId="{55a8d9e9-da72-4987-ac28-51b3b5add15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418</Words>
  <Application>Microsoft Office PowerPoint</Application>
  <PresentationFormat>Widescreen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Canaccord Effra</vt:lpstr>
      <vt:lpstr>Canaccord Effra Light</vt:lpstr>
      <vt:lpstr>Times New Roman</vt:lpstr>
      <vt:lpstr>Office Theme</vt:lpstr>
      <vt:lpstr>Title Page</vt:lpstr>
      <vt:lpstr>Sectional Page</vt:lpstr>
      <vt:lpstr>1_Title Page</vt:lpstr>
      <vt:lpstr>2_Title Page</vt:lpstr>
      <vt:lpstr>1_Sectional Page</vt:lpstr>
      <vt:lpstr>3_Title Page</vt:lpstr>
      <vt:lpstr>2_Sectional Page</vt:lpstr>
      <vt:lpstr>CG Wealth</vt:lpstr>
      <vt:lpstr>Client Access Portal Update</vt:lpstr>
      <vt:lpstr>New on the Accounts Page</vt:lpstr>
      <vt:lpstr>Flexible Multiselect Accounts Drop Down Throughout the Portal</vt:lpstr>
      <vt:lpstr>Activity</vt:lpstr>
      <vt:lpstr>eDocuments Improved</vt:lpstr>
      <vt:lpstr>Simplifying Tax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Huynh, Joy</dc:creator>
  <cp:lastModifiedBy>Comfort, Laura</cp:lastModifiedBy>
  <cp:revision>11</cp:revision>
  <dcterms:created xsi:type="dcterms:W3CDTF">2022-05-19T16:25:30Z</dcterms:created>
  <dcterms:modified xsi:type="dcterms:W3CDTF">2025-08-08T17:12:36Z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14bed8-1d92-46d0-83ba-5d38f47538a0_Enabled">
    <vt:lpwstr>true</vt:lpwstr>
  </property>
  <property fmtid="{D5CDD505-2E9C-101B-9397-08002B2CF9AE}" pid="3" name="MSIP_Label_d714bed8-1d92-46d0-83ba-5d38f47538a0_SetDate">
    <vt:lpwstr>2022-05-19T16:25:30Z</vt:lpwstr>
  </property>
  <property fmtid="{D5CDD505-2E9C-101B-9397-08002B2CF9AE}" pid="4" name="MSIP_Label_d714bed8-1d92-46d0-83ba-5d38f47538a0_Method">
    <vt:lpwstr>Standard</vt:lpwstr>
  </property>
  <property fmtid="{D5CDD505-2E9C-101B-9397-08002B2CF9AE}" pid="5" name="MSIP_Label_d714bed8-1d92-46d0-83ba-5d38f47538a0_Name">
    <vt:lpwstr>Public</vt:lpwstr>
  </property>
  <property fmtid="{D5CDD505-2E9C-101B-9397-08002B2CF9AE}" pid="6" name="MSIP_Label_d714bed8-1d92-46d0-83ba-5d38f47538a0_SiteId">
    <vt:lpwstr>55a8d9e9-da72-4987-ac28-51b3b5add15f</vt:lpwstr>
  </property>
  <property fmtid="{D5CDD505-2E9C-101B-9397-08002B2CF9AE}" pid="7" name="MSIP_Label_d714bed8-1d92-46d0-83ba-5d38f47538a0_ActionId">
    <vt:lpwstr>2c67663b-cfa3-4f86-8334-f9ebe327fa73</vt:lpwstr>
  </property>
  <property fmtid="{D5CDD505-2E9C-101B-9397-08002B2CF9AE}" pid="8" name="MSIP_Label_d714bed8-1d92-46d0-83ba-5d38f47538a0_ContentBits">
    <vt:lpwstr>0</vt:lpwstr>
  </property>
  <property fmtid="{D5CDD505-2E9C-101B-9397-08002B2CF9AE}" pid="9" name="ContentTypeId">
    <vt:lpwstr>0x0101007385919E2109F44FA89ED7624E077CE7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